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8099425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pos="306" userDrawn="1">
          <p15:clr>
            <a:srgbClr val="A4A3A4"/>
          </p15:clr>
        </p15:guide>
        <p15:guide id="3" pos="13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81" d="100"/>
          <a:sy n="181" d="100"/>
        </p:scale>
        <p:origin x="162" y="1176"/>
      </p:cViewPr>
      <p:guideLst>
        <p:guide orient="horz" pos="907"/>
        <p:guide pos="306"/>
        <p:guide pos="13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428" y="471289"/>
            <a:ext cx="6074569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1512522"/>
            <a:ext cx="6074569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49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153319"/>
            <a:ext cx="1746439" cy="244043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5" y="153319"/>
            <a:ext cx="5138073" cy="2440434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05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87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717932"/>
            <a:ext cx="6985754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1927150"/>
            <a:ext cx="6985754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69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766593"/>
            <a:ext cx="3442256" cy="182715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766593"/>
            <a:ext cx="3442256" cy="182715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80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153319"/>
            <a:ext cx="6985754" cy="55661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705933"/>
            <a:ext cx="3426436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1051899"/>
            <a:ext cx="3426436" cy="154718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705933"/>
            <a:ext cx="3443311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1051899"/>
            <a:ext cx="3443311" cy="154718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6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3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7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414627"/>
            <a:ext cx="4100334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40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191982"/>
            <a:ext cx="261227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414627"/>
            <a:ext cx="4100334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863918"/>
            <a:ext cx="261227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9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153319"/>
            <a:ext cx="6985754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766593"/>
            <a:ext cx="6985754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BF3F1-6E15-44E3-8060-67EDED02EBAC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2669079"/>
            <a:ext cx="2733556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2669079"/>
            <a:ext cx="182237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757C-D77E-44E4-AF74-F344F56D79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8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ZoneTexte 41"/>
          <p:cNvSpPr txBox="1"/>
          <p:nvPr/>
        </p:nvSpPr>
        <p:spPr>
          <a:xfrm>
            <a:off x="6566359" y="957643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Amount</a:t>
            </a:r>
            <a:endParaRPr lang="fr-FR" sz="900" b="1" dirty="0">
              <a:latin typeface="+mj-lt"/>
            </a:endParaRPr>
          </a:p>
        </p:txBody>
      </p:sp>
      <p:sp>
        <p:nvSpPr>
          <p:cNvPr id="198" name="ZoneTexte 197"/>
          <p:cNvSpPr txBox="1"/>
          <p:nvPr/>
        </p:nvSpPr>
        <p:spPr>
          <a:xfrm>
            <a:off x="1037488" y="1709677"/>
            <a:ext cx="135111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 smtClean="0">
                <a:latin typeface="+mj-lt"/>
              </a:rPr>
              <a:t>Amount in words </a:t>
            </a:r>
            <a:r>
              <a:rPr lang="fr-FR" sz="500" i="1" dirty="0" smtClean="0">
                <a:latin typeface="+mj-lt"/>
              </a:rPr>
              <a:t>/ Somme en toutes lettres</a:t>
            </a:r>
            <a:endParaRPr lang="fr-FR" sz="500" i="1" dirty="0">
              <a:latin typeface="+mj-lt"/>
            </a:endParaRPr>
          </a:p>
        </p:txBody>
      </p:sp>
      <p:sp>
        <p:nvSpPr>
          <p:cNvPr id="197" name="ZoneTexte 196"/>
          <p:cNvSpPr txBox="1"/>
          <p:nvPr/>
        </p:nvSpPr>
        <p:spPr>
          <a:xfrm>
            <a:off x="1081706" y="1312550"/>
            <a:ext cx="130174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kern="800" dirty="0" smtClean="0">
                <a:latin typeface="+mj-lt"/>
              </a:rPr>
              <a:t>Name in capital </a:t>
            </a:r>
            <a:r>
              <a:rPr lang="fr-FR" sz="500" b="1" i="1" kern="800" dirty="0" err="1" smtClean="0">
                <a:latin typeface="+mj-lt"/>
              </a:rPr>
              <a:t>letters</a:t>
            </a:r>
            <a:r>
              <a:rPr lang="fr-FR" sz="500" b="1" i="1" kern="800" dirty="0">
                <a:latin typeface="+mj-lt"/>
              </a:rPr>
              <a:t> </a:t>
            </a:r>
            <a:r>
              <a:rPr lang="fr-FR" sz="500" i="1" kern="800" dirty="0" smtClean="0">
                <a:latin typeface="+mj-lt"/>
              </a:rPr>
              <a:t>/ Nom en majuscules</a:t>
            </a:r>
            <a:endParaRPr lang="fr-FR" sz="500" i="1" kern="800" dirty="0">
              <a:latin typeface="+mj-lt"/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1515242" y="2259283"/>
            <a:ext cx="8556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500" b="1" i="1" dirty="0" smtClean="0">
                <a:latin typeface="+mj-lt"/>
              </a:rPr>
              <a:t>(</a:t>
            </a:r>
            <a:r>
              <a:rPr lang="fr-FR" sz="500" b="1" i="1" dirty="0" err="1" smtClean="0">
                <a:latin typeface="+mj-lt"/>
              </a:rPr>
              <a:t>beneficiary</a:t>
            </a:r>
            <a:r>
              <a:rPr lang="fr-FR" sz="500" b="1" i="1" dirty="0">
                <a:latin typeface="+mj-lt"/>
              </a:rPr>
              <a:t> </a:t>
            </a:r>
            <a:r>
              <a:rPr lang="fr-FR" sz="500" b="1" i="1" dirty="0" smtClean="0">
                <a:latin typeface="+mj-lt"/>
              </a:rPr>
              <a:t>/ </a:t>
            </a:r>
            <a:r>
              <a:rPr lang="fr-FR" sz="500" i="1" dirty="0" smtClean="0">
                <a:latin typeface="+mj-lt"/>
              </a:rPr>
              <a:t>destinataire)</a:t>
            </a:r>
            <a:endParaRPr lang="fr-FR" sz="500" i="1" dirty="0"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2774"/>
          <a:stretch/>
        </p:blipFill>
        <p:spPr>
          <a:xfrm flipH="1">
            <a:off x="2354139" y="0"/>
            <a:ext cx="3603022" cy="25899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80781" y="2159087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Phone number:</a:t>
            </a:r>
            <a:endParaRPr lang="fr-FR" sz="900" b="1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375076" y="2263611"/>
            <a:ext cx="9994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i="1" dirty="0" smtClean="0">
                <a:latin typeface="+mj-lt"/>
              </a:rPr>
              <a:t>(</a:t>
            </a:r>
            <a:r>
              <a:rPr lang="fr-FR" sz="600" b="1" i="1" dirty="0" err="1" smtClean="0">
                <a:latin typeface="+mj-lt"/>
              </a:rPr>
              <a:t>beneficiary</a:t>
            </a:r>
            <a:r>
              <a:rPr lang="fr-FR" sz="600" b="1" i="1" dirty="0" smtClean="0">
                <a:latin typeface="+mj-lt"/>
              </a:rPr>
              <a:t> </a:t>
            </a:r>
            <a:r>
              <a:rPr lang="fr-FR" sz="600" i="1" dirty="0" smtClean="0">
                <a:latin typeface="+mj-lt"/>
              </a:rPr>
              <a:t>/ destinataire)</a:t>
            </a:r>
            <a:endParaRPr lang="fr-FR" sz="600" i="1" dirty="0">
              <a:latin typeface="+mj-lt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7161704" y="4555"/>
            <a:ext cx="881884" cy="1008137"/>
            <a:chOff x="7161704" y="4555"/>
            <a:chExt cx="881884" cy="1008137"/>
          </a:xfrm>
        </p:grpSpPr>
        <p:grpSp>
          <p:nvGrpSpPr>
            <p:cNvPr id="7" name="Groupe 6"/>
            <p:cNvGrpSpPr/>
            <p:nvPr/>
          </p:nvGrpSpPr>
          <p:grpSpPr>
            <a:xfrm>
              <a:off x="7161704" y="4555"/>
              <a:ext cx="881884" cy="1008137"/>
              <a:chOff x="6977624" y="40244"/>
              <a:chExt cx="881884" cy="1008137"/>
            </a:xfrm>
          </p:grpSpPr>
          <p:sp>
            <p:nvSpPr>
              <p:cNvPr id="8" name="ZoneTexte 7"/>
              <p:cNvSpPr txBox="1"/>
              <p:nvPr/>
            </p:nvSpPr>
            <p:spPr>
              <a:xfrm>
                <a:off x="6977624" y="832937"/>
                <a:ext cx="8818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775" dirty="0" smtClean="0"/>
                  <a:t>4646-6543-3491</a:t>
                </a:r>
                <a:endParaRPr lang="fr-FR" sz="775" dirty="0"/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7029643" y="40244"/>
                <a:ext cx="8076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dirty="0" smtClean="0"/>
                  <a:t>FINTATOO</a:t>
                </a:r>
                <a:endParaRPr lang="fr-FR" sz="1200" dirty="0"/>
              </a:p>
            </p:txBody>
          </p:sp>
        </p:grpSp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47" t="18539" r="19482" b="19231"/>
            <a:stretch/>
          </p:blipFill>
          <p:spPr>
            <a:xfrm>
              <a:off x="7294493" y="206632"/>
              <a:ext cx="641165" cy="644893"/>
            </a:xfrm>
            <a:prstGeom prst="rect">
              <a:avLst/>
            </a:prstGeom>
          </p:spPr>
        </p:pic>
      </p:grpSp>
      <p:sp>
        <p:nvSpPr>
          <p:cNvPr id="11" name="ZoneTexte 10"/>
          <p:cNvSpPr txBox="1"/>
          <p:nvPr/>
        </p:nvSpPr>
        <p:spPr>
          <a:xfrm>
            <a:off x="2442258" y="2406900"/>
            <a:ext cx="953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   Serial number</a:t>
            </a:r>
            <a:endParaRPr lang="fr-FR" sz="900" b="1" dirty="0"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85514" y="2266486"/>
            <a:ext cx="907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Numéro de téléphone</a:t>
            </a:r>
            <a:endParaRPr lang="fr-FR" sz="600" i="1" dirty="0"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81143" y="892103"/>
            <a:ext cx="740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+mj-lt"/>
              </a:rPr>
              <a:t>Devise: XAF</a:t>
            </a:r>
            <a:endParaRPr lang="fr-FR" sz="1000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37810" y="1611054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The </a:t>
            </a:r>
            <a:r>
              <a:rPr lang="fr-FR" sz="900" b="1" dirty="0" err="1" smtClean="0">
                <a:latin typeface="+mj-lt"/>
              </a:rPr>
              <a:t>amount</a:t>
            </a:r>
            <a:r>
              <a:rPr lang="fr-FR" sz="900" b="1" dirty="0" smtClean="0">
                <a:latin typeface="+mj-lt"/>
              </a:rPr>
              <a:t> of:</a:t>
            </a:r>
            <a:endParaRPr lang="fr-FR" sz="900" b="1" dirty="0"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69050" y="1469162"/>
            <a:ext cx="316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At</a:t>
            </a:r>
            <a:endParaRPr lang="fr-FR" sz="900" b="1" dirty="0">
              <a:latin typeface="+mj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37904" y="1656647"/>
            <a:ext cx="386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 The</a:t>
            </a:r>
            <a:endParaRPr lang="fr-FR" sz="900" b="1" dirty="0">
              <a:latin typeface="+mj-lt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84330" y="1477547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/À:</a:t>
            </a:r>
            <a:endParaRPr lang="fr-FR" sz="800" dirty="0">
              <a:latin typeface="+mj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740067" y="1667544"/>
            <a:ext cx="36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/Le:</a:t>
            </a:r>
            <a:endParaRPr lang="fr-FR" sz="800" dirty="0">
              <a:latin typeface="+mj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964694" y="968443"/>
            <a:ext cx="616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latin typeface="+mj-lt"/>
              </a:rPr>
              <a:t>/ Montant</a:t>
            </a:r>
            <a:endParaRPr lang="fr-FR" sz="800" dirty="0">
              <a:latin typeface="+mj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50074" y="1713641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Le montant de</a:t>
            </a:r>
            <a:endParaRPr lang="fr-FR" sz="600" dirty="0">
              <a:latin typeface="+mj-lt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279767" y="2443857"/>
            <a:ext cx="7433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Numéro de série</a:t>
            </a:r>
            <a:endParaRPr lang="fr-FR" sz="600" dirty="0">
              <a:latin typeface="+mj-lt"/>
            </a:endParaRPr>
          </a:p>
        </p:txBody>
      </p:sp>
      <p:sp>
        <p:nvSpPr>
          <p:cNvPr id="22" name="Triangle isocèle 21"/>
          <p:cNvSpPr/>
          <p:nvPr/>
        </p:nvSpPr>
        <p:spPr>
          <a:xfrm flipV="1">
            <a:off x="3295601" y="2509721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3222695" y="1362157"/>
            <a:ext cx="30400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527914" y="1580237"/>
            <a:ext cx="13661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552758" y="1947090"/>
            <a:ext cx="370998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370341" y="1945510"/>
            <a:ext cx="1580809" cy="59310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370341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70341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19003" y="1945510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919003" y="2504304"/>
            <a:ext cx="36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6998897" y="1835844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7227183" y="173830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7506497" y="1737392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riangle isocèle 38"/>
          <p:cNvSpPr/>
          <p:nvPr/>
        </p:nvSpPr>
        <p:spPr>
          <a:xfrm flipV="1">
            <a:off x="2527914" y="2509826"/>
            <a:ext cx="49689" cy="4571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2437810" y="1210372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Received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from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>
            <a:off x="3242657" y="1760699"/>
            <a:ext cx="302008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368363" y="52841"/>
            <a:ext cx="14120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b="1" dirty="0" err="1" smtClean="0">
                <a:latin typeface="+mj-lt"/>
              </a:rPr>
              <a:t>Receipt</a:t>
            </a:r>
            <a:r>
              <a:rPr lang="fr-FR" sz="700" b="1" dirty="0" smtClean="0">
                <a:latin typeface="+mj-lt"/>
              </a:rPr>
              <a:t> </a:t>
            </a:r>
            <a:r>
              <a:rPr lang="fr-FR" sz="700" dirty="0" smtClean="0">
                <a:latin typeface="+mj-lt"/>
              </a:rPr>
              <a:t>/ Quittance   </a:t>
            </a:r>
            <a:r>
              <a:rPr lang="fr-FR" sz="700" b="1" dirty="0" smtClean="0">
                <a:latin typeface="+mj-lt"/>
              </a:rPr>
              <a:t>N°  </a:t>
            </a:r>
            <a:r>
              <a:rPr lang="fr-FR" sz="700" b="1" dirty="0" smtClean="0"/>
              <a:t>1887591 </a:t>
            </a:r>
            <a:endParaRPr lang="fr-FR" sz="700" b="1" dirty="0"/>
          </a:p>
        </p:txBody>
      </p:sp>
      <p:sp>
        <p:nvSpPr>
          <p:cNvPr id="45" name="ZoneTexte 44"/>
          <p:cNvSpPr txBox="1"/>
          <p:nvPr/>
        </p:nvSpPr>
        <p:spPr>
          <a:xfrm>
            <a:off x="6303499" y="2365153"/>
            <a:ext cx="16981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</a:t>
            </a:r>
            <a:r>
              <a:rPr lang="fr-FR" sz="600" i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ountersigning</a:t>
            </a:r>
            <a:r>
              <a:rPr lang="fr-FR" sz="600" i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&amp; </a:t>
            </a:r>
            <a:r>
              <a:rPr lang="fr-FR" sz="600" i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stamp</a:t>
            </a:r>
            <a:r>
              <a:rPr lang="fr-FR" sz="600" i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 /  Signature &amp; cachet</a:t>
            </a:r>
            <a:endParaRPr lang="fr-FR" sz="6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948902" y="1710269"/>
            <a:ext cx="15512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 smtClean="0">
                <a:latin typeface="+mj-lt"/>
              </a:rPr>
              <a:t>Amount in words </a:t>
            </a:r>
            <a:r>
              <a:rPr lang="fr-FR" sz="600" i="1" dirty="0" smtClean="0">
                <a:latin typeface="+mj-lt"/>
              </a:rPr>
              <a:t>/ Somme en toutes lettres</a:t>
            </a:r>
            <a:endParaRPr lang="fr-FR" sz="600" i="1" dirty="0"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696328" y="1309713"/>
            <a:ext cx="18037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i="1" dirty="0" smtClean="0">
                <a:latin typeface="+mj-lt"/>
              </a:rPr>
              <a:t>Name in capital letters </a:t>
            </a:r>
            <a:r>
              <a:rPr lang="fr-FR" sz="600" i="1" dirty="0" smtClean="0">
                <a:latin typeface="+mj-lt"/>
              </a:rPr>
              <a:t>/ Nom en majuscules</a:t>
            </a:r>
            <a:endParaRPr lang="fr-FR" sz="600" i="1" dirty="0">
              <a:latin typeface="+mj-lt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437810" y="1971673"/>
            <a:ext cx="2149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Invoice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reference</a:t>
            </a:r>
            <a:r>
              <a:rPr lang="fr-FR" sz="900" b="1" dirty="0" smtClean="0">
                <a:latin typeface="+mj-lt"/>
              </a:rPr>
              <a:t> / reason:</a:t>
            </a:r>
            <a:endParaRPr lang="fr-FR" sz="900" b="1" dirty="0">
              <a:latin typeface="+mj-lt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441901" y="2083745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Motif / référence de la facture </a:t>
            </a:r>
            <a:endParaRPr lang="fr-FR" sz="600" dirty="0">
              <a:latin typeface="+mj-lt"/>
            </a:endParaRPr>
          </a:p>
        </p:txBody>
      </p:sp>
      <p:cxnSp>
        <p:nvCxnSpPr>
          <p:cNvPr id="50" name="Connecteur droit 49"/>
          <p:cNvCxnSpPr/>
          <p:nvPr/>
        </p:nvCxnSpPr>
        <p:spPr>
          <a:xfrm>
            <a:off x="3752244" y="2115985"/>
            <a:ext cx="251049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982026" y="466661"/>
            <a:ext cx="25988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/>
              <a:t>SECURED RECEIPT </a:t>
            </a:r>
            <a:r>
              <a:rPr lang="fr-FR" sz="800" dirty="0" smtClean="0"/>
              <a:t>/ QUITTANCE SÉCURISÉE</a:t>
            </a:r>
            <a:endParaRPr lang="fr-FR" sz="800" dirty="0"/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t="91359" r="37100" b="2797"/>
          <a:stretch/>
        </p:blipFill>
        <p:spPr>
          <a:xfrm>
            <a:off x="2492631" y="2611754"/>
            <a:ext cx="4166124" cy="194807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6997227" y="1630153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-79290" y="-56838"/>
            <a:ext cx="8268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 smtClean="0">
                <a:solidFill>
                  <a:schemeClr val="bg1">
                    <a:lumMod val="8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  <a:p>
            <a:endParaRPr lang="fr-FR" sz="500" i="1" dirty="0">
              <a:solidFill>
                <a:schemeClr val="bg1">
                  <a:lumMod val="8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-79290" y="2762527"/>
            <a:ext cx="833531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" i="1" dirty="0" smtClean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</a:rPr>
              <a:t>FINTATOOFINTATOOFINTATOOFINTATOOFINTATOOFINTATOOFINTATOOFINTATOOFINTATOOFINTATOOFINTATOOFINTATOOFINTATOOFINTATOOFINTATOOFINTATOOFINTATOOFINTATOOFINTATOOFINTATOOFINTATOOFINTATOOFINTA</a:t>
            </a:r>
            <a:endParaRPr lang="fr-FR" sz="500" i="1" dirty="0">
              <a:solidFill>
                <a:schemeClr val="bg1">
                  <a:lumMod val="9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438595" y="1315353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Reçu de</a:t>
            </a:r>
            <a:endParaRPr lang="fr-FR" sz="600" dirty="0">
              <a:latin typeface="+mj-lt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3810068" y="1422108"/>
            <a:ext cx="1041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Taxpayer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number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cxnSp>
        <p:nvCxnSpPr>
          <p:cNvPr id="60" name="Connecteur droit 59"/>
          <p:cNvCxnSpPr/>
          <p:nvPr/>
        </p:nvCxnSpPr>
        <p:spPr>
          <a:xfrm>
            <a:off x="4742718" y="1580237"/>
            <a:ext cx="1520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2527914" y="2305722"/>
            <a:ext cx="22222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5486567" y="2305327"/>
            <a:ext cx="7761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3280386" y="781973"/>
            <a:ext cx="1354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+mj-lt"/>
              </a:rPr>
              <a:t>Transaction number</a:t>
            </a:r>
            <a:endParaRPr lang="fr-FR" sz="900" b="1" dirty="0">
              <a:latin typeface="+mj-lt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3199642" y="889907"/>
            <a:ext cx="13484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+mj-lt"/>
              </a:rPr>
              <a:t>Numéro de transaction</a:t>
            </a:r>
            <a:endParaRPr lang="fr-FR" sz="600" dirty="0">
              <a:latin typeface="+mj-lt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462123" y="797248"/>
            <a:ext cx="2800619" cy="26899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grpSp>
        <p:nvGrpSpPr>
          <p:cNvPr id="105" name="Groupe 104"/>
          <p:cNvGrpSpPr/>
          <p:nvPr/>
        </p:nvGrpSpPr>
        <p:grpSpPr>
          <a:xfrm>
            <a:off x="2311802" y="0"/>
            <a:ext cx="77478" cy="2810253"/>
            <a:chOff x="1747497" y="0"/>
            <a:chExt cx="77478" cy="2810253"/>
          </a:xfrm>
        </p:grpSpPr>
        <p:cxnSp>
          <p:nvCxnSpPr>
            <p:cNvPr id="106" name="Connecteur droit 105"/>
            <p:cNvCxnSpPr/>
            <p:nvPr/>
          </p:nvCxnSpPr>
          <p:spPr>
            <a:xfrm>
              <a:off x="1787891" y="0"/>
              <a:ext cx="0" cy="2729464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747497" y="2722684"/>
              <a:ext cx="77478" cy="87569"/>
            </a:xfrm>
            <a:prstGeom prst="rect">
              <a:avLst/>
            </a:prstGeom>
          </p:spPr>
        </p:pic>
      </p:grpSp>
      <p:cxnSp>
        <p:nvCxnSpPr>
          <p:cNvPr id="108" name="Connecteur droit 107"/>
          <p:cNvCxnSpPr/>
          <p:nvPr/>
        </p:nvCxnSpPr>
        <p:spPr>
          <a:xfrm>
            <a:off x="360001" y="0"/>
            <a:ext cx="0" cy="2886629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360001" y="2588029"/>
            <a:ext cx="7739424" cy="0"/>
          </a:xfrm>
          <a:prstGeom prst="line">
            <a:avLst/>
          </a:prstGeom>
          <a:ln w="3175"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0" name="ZoneTexte 109"/>
          <p:cNvSpPr txBox="1"/>
          <p:nvPr/>
        </p:nvSpPr>
        <p:spPr>
          <a:xfrm>
            <a:off x="492790" y="58167"/>
            <a:ext cx="18574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 err="1" smtClean="0">
                <a:latin typeface="+mj-lt"/>
              </a:rPr>
              <a:t>Receipt</a:t>
            </a:r>
            <a:r>
              <a:rPr lang="fr-FR" sz="700" b="1" dirty="0" smtClean="0">
                <a:latin typeface="+mj-lt"/>
              </a:rPr>
              <a:t> </a:t>
            </a:r>
            <a:r>
              <a:rPr lang="fr-FR" sz="700" dirty="0" smtClean="0">
                <a:latin typeface="+mj-lt"/>
              </a:rPr>
              <a:t>/ Quittance   </a:t>
            </a:r>
            <a:r>
              <a:rPr lang="fr-FR" sz="700" b="1" dirty="0" smtClean="0">
                <a:latin typeface="+mj-lt"/>
              </a:rPr>
              <a:t>N°  </a:t>
            </a:r>
            <a:r>
              <a:rPr lang="fr-FR" sz="700" b="1" dirty="0" smtClean="0"/>
              <a:t>1887591 </a:t>
            </a:r>
            <a:endParaRPr lang="fr-FR" sz="700" b="1" dirty="0"/>
          </a:p>
        </p:txBody>
      </p:sp>
      <p:sp>
        <p:nvSpPr>
          <p:cNvPr id="111" name="ZoneTexte 110"/>
          <p:cNvSpPr txBox="1"/>
          <p:nvPr/>
        </p:nvSpPr>
        <p:spPr>
          <a:xfrm>
            <a:off x="371992" y="336079"/>
            <a:ext cx="198214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 smtClean="0"/>
              <a:t>SECURED RECEIPT </a:t>
            </a:r>
            <a:r>
              <a:rPr lang="fr-FR" sz="600" dirty="0" smtClean="0"/>
              <a:t>/ QUITTANCE SÉCURISÉE</a:t>
            </a:r>
            <a:endParaRPr lang="fr-FR" sz="600" dirty="0"/>
          </a:p>
        </p:txBody>
      </p:sp>
      <p:sp>
        <p:nvSpPr>
          <p:cNvPr id="114" name="ZoneTexte 113"/>
          <p:cNvSpPr txBox="1"/>
          <p:nvPr/>
        </p:nvSpPr>
        <p:spPr>
          <a:xfrm>
            <a:off x="478628" y="488324"/>
            <a:ext cx="18615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+mj-lt"/>
              </a:rPr>
              <a:t>Transaction number</a:t>
            </a:r>
            <a:endParaRPr lang="fr-FR" sz="900" b="1" dirty="0">
              <a:latin typeface="+mj-lt"/>
            </a:endParaRPr>
          </a:p>
        </p:txBody>
      </p:sp>
      <p:sp>
        <p:nvSpPr>
          <p:cNvPr id="154" name="ZoneTexte 153"/>
          <p:cNvSpPr txBox="1"/>
          <p:nvPr/>
        </p:nvSpPr>
        <p:spPr>
          <a:xfrm>
            <a:off x="456291" y="599003"/>
            <a:ext cx="18913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+mj-lt"/>
              </a:rPr>
              <a:t>Numéro de transaction</a:t>
            </a:r>
            <a:endParaRPr lang="fr-FR" sz="600" dirty="0">
              <a:latin typeface="+mj-lt"/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430470" y="532284"/>
            <a:ext cx="1856657" cy="38712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48235"/>
              </a:solidFill>
            </a:endParaRPr>
          </a:p>
        </p:txBody>
      </p:sp>
      <p:sp>
        <p:nvSpPr>
          <p:cNvPr id="156" name="ZoneTexte 155"/>
          <p:cNvSpPr txBox="1"/>
          <p:nvPr/>
        </p:nvSpPr>
        <p:spPr>
          <a:xfrm>
            <a:off x="334575" y="1209766"/>
            <a:ext cx="886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Received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from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sp>
        <p:nvSpPr>
          <p:cNvPr id="157" name="ZoneTexte 156"/>
          <p:cNvSpPr txBox="1"/>
          <p:nvPr/>
        </p:nvSpPr>
        <p:spPr>
          <a:xfrm>
            <a:off x="336171" y="131558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Reçu de</a:t>
            </a:r>
            <a:endParaRPr lang="fr-FR" sz="600" dirty="0">
              <a:latin typeface="+mj-lt"/>
            </a:endParaRPr>
          </a:p>
        </p:txBody>
      </p:sp>
      <p:cxnSp>
        <p:nvCxnSpPr>
          <p:cNvPr id="158" name="Connecteur droit 157"/>
          <p:cNvCxnSpPr/>
          <p:nvPr/>
        </p:nvCxnSpPr>
        <p:spPr>
          <a:xfrm>
            <a:off x="1118131" y="1359352"/>
            <a:ext cx="11689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1246555" y="1574951"/>
            <a:ext cx="104057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167"/>
          <p:cNvSpPr txBox="1"/>
          <p:nvPr/>
        </p:nvSpPr>
        <p:spPr>
          <a:xfrm>
            <a:off x="344625" y="1608094"/>
            <a:ext cx="1163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The XAF </a:t>
            </a:r>
            <a:r>
              <a:rPr lang="fr-FR" sz="900" b="1" dirty="0" err="1" smtClean="0">
                <a:latin typeface="+mj-lt"/>
              </a:rPr>
              <a:t>amount</a:t>
            </a:r>
            <a:r>
              <a:rPr lang="fr-FR" sz="900" b="1" dirty="0" smtClean="0">
                <a:latin typeface="+mj-lt"/>
              </a:rPr>
              <a:t> of:</a:t>
            </a:r>
            <a:endParaRPr lang="fr-FR" sz="900" b="1" dirty="0">
              <a:latin typeface="+mj-lt"/>
            </a:endParaRPr>
          </a:p>
        </p:txBody>
      </p:sp>
      <p:cxnSp>
        <p:nvCxnSpPr>
          <p:cNvPr id="170" name="Connecteur droit 169"/>
          <p:cNvCxnSpPr/>
          <p:nvPr/>
        </p:nvCxnSpPr>
        <p:spPr>
          <a:xfrm>
            <a:off x="1142061" y="1762103"/>
            <a:ext cx="11450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430470" y="1947518"/>
            <a:ext cx="18566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ZoneTexte 175"/>
          <p:cNvSpPr txBox="1"/>
          <p:nvPr/>
        </p:nvSpPr>
        <p:spPr>
          <a:xfrm>
            <a:off x="360982" y="1710269"/>
            <a:ext cx="11753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Le montant XAF de</a:t>
            </a:r>
            <a:endParaRPr lang="fr-FR" sz="600" dirty="0">
              <a:latin typeface="+mj-lt"/>
            </a:endParaRPr>
          </a:p>
        </p:txBody>
      </p:sp>
      <p:sp>
        <p:nvSpPr>
          <p:cNvPr id="177" name="ZoneTexte 176"/>
          <p:cNvSpPr txBox="1"/>
          <p:nvPr/>
        </p:nvSpPr>
        <p:spPr>
          <a:xfrm>
            <a:off x="329147" y="1975404"/>
            <a:ext cx="1116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Invoice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ref</a:t>
            </a:r>
            <a:r>
              <a:rPr lang="fr-FR" sz="900" b="1" dirty="0" smtClean="0">
                <a:latin typeface="+mj-lt"/>
              </a:rPr>
              <a:t> / reason:</a:t>
            </a:r>
            <a:endParaRPr lang="fr-FR" sz="900" b="1" dirty="0">
              <a:latin typeface="+mj-lt"/>
            </a:endParaRPr>
          </a:p>
        </p:txBody>
      </p:sp>
      <p:cxnSp>
        <p:nvCxnSpPr>
          <p:cNvPr id="178" name="Connecteur droit 177"/>
          <p:cNvCxnSpPr/>
          <p:nvPr/>
        </p:nvCxnSpPr>
        <p:spPr>
          <a:xfrm>
            <a:off x="1330561" y="2125219"/>
            <a:ext cx="9565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>
            <a:off x="430470" y="2305327"/>
            <a:ext cx="7163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>
            <a:off x="1066833" y="2156276"/>
            <a:ext cx="90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Phone N°:</a:t>
            </a:r>
            <a:endParaRPr lang="fr-FR" sz="900" b="1" dirty="0">
              <a:latin typeface="+mj-lt"/>
            </a:endParaRPr>
          </a:p>
        </p:txBody>
      </p:sp>
      <p:cxnSp>
        <p:nvCxnSpPr>
          <p:cNvPr id="185" name="Connecteur droit 184"/>
          <p:cNvCxnSpPr/>
          <p:nvPr/>
        </p:nvCxnSpPr>
        <p:spPr>
          <a:xfrm>
            <a:off x="1632642" y="2305327"/>
            <a:ext cx="6496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1073182" y="2258464"/>
            <a:ext cx="5192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téléphone</a:t>
            </a:r>
            <a:endParaRPr lang="fr-FR" sz="600" i="1" dirty="0">
              <a:latin typeface="+mj-lt"/>
            </a:endParaRPr>
          </a:p>
        </p:txBody>
      </p:sp>
      <p:cxnSp>
        <p:nvCxnSpPr>
          <p:cNvPr id="193" name="Connecteur droit 192"/>
          <p:cNvCxnSpPr/>
          <p:nvPr/>
        </p:nvCxnSpPr>
        <p:spPr>
          <a:xfrm>
            <a:off x="743146" y="2532312"/>
            <a:ext cx="9452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flipH="1">
            <a:off x="955574" y="243477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/>
          <p:cNvCxnSpPr/>
          <p:nvPr/>
        </p:nvCxnSpPr>
        <p:spPr>
          <a:xfrm flipH="1">
            <a:off x="1234888" y="2433860"/>
            <a:ext cx="43030" cy="84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330140" y="2383163"/>
            <a:ext cx="4398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Date:</a:t>
            </a:r>
            <a:endParaRPr lang="fr-FR" sz="900" b="1" dirty="0">
              <a:latin typeface="+mj-lt"/>
            </a:endParaRPr>
          </a:p>
        </p:txBody>
      </p:sp>
      <p:sp>
        <p:nvSpPr>
          <p:cNvPr id="214" name="ZoneTexte 213"/>
          <p:cNvSpPr txBox="1"/>
          <p:nvPr/>
        </p:nvSpPr>
        <p:spPr>
          <a:xfrm>
            <a:off x="339301" y="2078768"/>
            <a:ext cx="11486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Motif / référence de la facture </a:t>
            </a:r>
            <a:endParaRPr lang="fr-FR" sz="600" dirty="0">
              <a:latin typeface="+mj-lt"/>
            </a:endParaRPr>
          </a:p>
        </p:txBody>
      </p:sp>
      <p:sp>
        <p:nvSpPr>
          <p:cNvPr id="179" name="ZoneTexte 178"/>
          <p:cNvSpPr txBox="1"/>
          <p:nvPr/>
        </p:nvSpPr>
        <p:spPr>
          <a:xfrm>
            <a:off x="344793" y="1065331"/>
            <a:ext cx="6160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Montant</a:t>
            </a:r>
            <a:endParaRPr lang="fr-FR" sz="600" dirty="0">
              <a:latin typeface="+mj-lt"/>
            </a:endParaRPr>
          </a:p>
        </p:txBody>
      </p:sp>
      <p:sp>
        <p:nvSpPr>
          <p:cNvPr id="181" name="ZoneTexte 180"/>
          <p:cNvSpPr txBox="1"/>
          <p:nvPr/>
        </p:nvSpPr>
        <p:spPr>
          <a:xfrm>
            <a:off x="342255" y="964024"/>
            <a:ext cx="587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+mj-lt"/>
              </a:rPr>
              <a:t>Amount</a:t>
            </a:r>
            <a:endParaRPr lang="fr-FR" sz="900" b="1" dirty="0">
              <a:latin typeface="+mj-lt"/>
            </a:endParaRPr>
          </a:p>
        </p:txBody>
      </p:sp>
      <p:grpSp>
        <p:nvGrpSpPr>
          <p:cNvPr id="162" name="Groupe 161"/>
          <p:cNvGrpSpPr/>
          <p:nvPr/>
        </p:nvGrpSpPr>
        <p:grpSpPr>
          <a:xfrm>
            <a:off x="933037" y="960270"/>
            <a:ext cx="1277678" cy="230333"/>
            <a:chOff x="933037" y="981414"/>
            <a:chExt cx="1277678" cy="230333"/>
          </a:xfrm>
        </p:grpSpPr>
        <p:sp>
          <p:nvSpPr>
            <p:cNvPr id="184" name="Rectangle 183"/>
            <p:cNvSpPr/>
            <p:nvPr/>
          </p:nvSpPr>
          <p:spPr>
            <a:xfrm>
              <a:off x="933037" y="981414"/>
              <a:ext cx="1277678" cy="230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940969" y="1172661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2169476" y="1170940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cxnSp>
          <p:nvCxnSpPr>
            <p:cNvPr id="192" name="Connecteur droit 191"/>
            <p:cNvCxnSpPr/>
            <p:nvPr/>
          </p:nvCxnSpPr>
          <p:spPr>
            <a:xfrm>
              <a:off x="1024799" y="1177350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/>
            <p:cNvSpPr/>
            <p:nvPr/>
          </p:nvSpPr>
          <p:spPr>
            <a:xfrm>
              <a:off x="940969" y="987274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2169765" y="98854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  <p:sp>
        <p:nvSpPr>
          <p:cNvPr id="199" name="ZoneTexte 198"/>
          <p:cNvSpPr txBox="1"/>
          <p:nvPr/>
        </p:nvSpPr>
        <p:spPr>
          <a:xfrm>
            <a:off x="332944" y="1421910"/>
            <a:ext cx="13319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>
                <a:latin typeface="+mj-lt"/>
              </a:rPr>
              <a:t>Taxpayer</a:t>
            </a:r>
            <a:r>
              <a:rPr lang="fr-FR" sz="900" b="1" dirty="0" smtClean="0">
                <a:latin typeface="+mj-lt"/>
              </a:rPr>
              <a:t> </a:t>
            </a:r>
            <a:r>
              <a:rPr lang="fr-FR" sz="900" b="1" dirty="0" err="1" smtClean="0">
                <a:latin typeface="+mj-lt"/>
              </a:rPr>
              <a:t>number</a:t>
            </a:r>
            <a:r>
              <a:rPr lang="fr-FR" sz="900" b="1" dirty="0" smtClean="0">
                <a:latin typeface="+mj-lt"/>
              </a:rPr>
              <a:t>:</a:t>
            </a:r>
            <a:endParaRPr lang="fr-FR" sz="900" b="1" dirty="0">
              <a:latin typeface="+mj-lt"/>
            </a:endParaRPr>
          </a:p>
        </p:txBody>
      </p:sp>
      <p:sp>
        <p:nvSpPr>
          <p:cNvPr id="200" name="ZoneTexte 199"/>
          <p:cNvSpPr txBox="1"/>
          <p:nvPr/>
        </p:nvSpPr>
        <p:spPr>
          <a:xfrm>
            <a:off x="3828916" y="1543524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NIU</a:t>
            </a:r>
            <a:endParaRPr lang="fr-FR" sz="600" dirty="0">
              <a:latin typeface="+mj-lt"/>
            </a:endParaRPr>
          </a:p>
        </p:txBody>
      </p:sp>
      <p:sp>
        <p:nvSpPr>
          <p:cNvPr id="201" name="ZoneTexte 200"/>
          <p:cNvSpPr txBox="1"/>
          <p:nvPr/>
        </p:nvSpPr>
        <p:spPr>
          <a:xfrm>
            <a:off x="351775" y="1537326"/>
            <a:ext cx="4411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latin typeface="+mj-lt"/>
              </a:rPr>
              <a:t>NIU</a:t>
            </a:r>
            <a:endParaRPr lang="fr-FR" sz="600" dirty="0">
              <a:latin typeface="+mj-lt"/>
            </a:endParaRPr>
          </a:p>
        </p:txBody>
      </p:sp>
      <p:grpSp>
        <p:nvGrpSpPr>
          <p:cNvPr id="202" name="Groupe 201"/>
          <p:cNvGrpSpPr/>
          <p:nvPr/>
        </p:nvGrpSpPr>
        <p:grpSpPr>
          <a:xfrm>
            <a:off x="6662557" y="1155201"/>
            <a:ext cx="1277678" cy="230333"/>
            <a:chOff x="933037" y="981414"/>
            <a:chExt cx="1277678" cy="230333"/>
          </a:xfrm>
        </p:grpSpPr>
        <p:sp>
          <p:nvSpPr>
            <p:cNvPr id="205" name="Rectangle 204"/>
            <p:cNvSpPr/>
            <p:nvPr/>
          </p:nvSpPr>
          <p:spPr>
            <a:xfrm>
              <a:off x="933037" y="981414"/>
              <a:ext cx="1277678" cy="230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48235"/>
                </a:solidFill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940969" y="1172661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2169476" y="1170940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cxnSp>
          <p:nvCxnSpPr>
            <p:cNvPr id="208" name="Connecteur droit 207"/>
            <p:cNvCxnSpPr/>
            <p:nvPr/>
          </p:nvCxnSpPr>
          <p:spPr>
            <a:xfrm>
              <a:off x="1024799" y="1177350"/>
              <a:ext cx="1090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Rectangle 208"/>
            <p:cNvSpPr/>
            <p:nvPr/>
          </p:nvSpPr>
          <p:spPr>
            <a:xfrm>
              <a:off x="940969" y="987274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169765" y="988545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4434840" y="906425"/>
            <a:ext cx="1805844" cy="96228"/>
            <a:chOff x="4434840" y="906425"/>
            <a:chExt cx="1805844" cy="96228"/>
          </a:xfrm>
        </p:grpSpPr>
        <p:cxnSp>
          <p:nvCxnSpPr>
            <p:cNvPr id="211" name="Connecteur droit 210"/>
            <p:cNvCxnSpPr/>
            <p:nvPr/>
          </p:nvCxnSpPr>
          <p:spPr>
            <a:xfrm>
              <a:off x="4434842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/>
            <p:cNvCxnSpPr/>
            <p:nvPr/>
          </p:nvCxnSpPr>
          <p:spPr>
            <a:xfrm>
              <a:off x="4551112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/>
            <p:cNvCxnSpPr/>
            <p:nvPr/>
          </p:nvCxnSpPr>
          <p:spPr>
            <a:xfrm rot="5400000">
              <a:off x="4494063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/>
            <p:cNvCxnSpPr/>
            <p:nvPr/>
          </p:nvCxnSpPr>
          <p:spPr>
            <a:xfrm>
              <a:off x="4576507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215"/>
            <p:cNvCxnSpPr/>
            <p:nvPr/>
          </p:nvCxnSpPr>
          <p:spPr>
            <a:xfrm>
              <a:off x="4692779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/>
            <p:cNvCxnSpPr/>
            <p:nvPr/>
          </p:nvCxnSpPr>
          <p:spPr>
            <a:xfrm rot="5400000">
              <a:off x="4635732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cteur droit 217"/>
            <p:cNvCxnSpPr/>
            <p:nvPr/>
          </p:nvCxnSpPr>
          <p:spPr>
            <a:xfrm>
              <a:off x="4723895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cteur droit 218"/>
            <p:cNvCxnSpPr/>
            <p:nvPr/>
          </p:nvCxnSpPr>
          <p:spPr>
            <a:xfrm>
              <a:off x="4840167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/>
            <p:cNvCxnSpPr/>
            <p:nvPr/>
          </p:nvCxnSpPr>
          <p:spPr>
            <a:xfrm rot="5400000">
              <a:off x="4783118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/>
            <p:cNvCxnSpPr/>
            <p:nvPr/>
          </p:nvCxnSpPr>
          <p:spPr>
            <a:xfrm>
              <a:off x="4865560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/>
            <p:cNvCxnSpPr/>
            <p:nvPr/>
          </p:nvCxnSpPr>
          <p:spPr>
            <a:xfrm>
              <a:off x="4981832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/>
            <p:cNvCxnSpPr/>
            <p:nvPr/>
          </p:nvCxnSpPr>
          <p:spPr>
            <a:xfrm rot="5400000">
              <a:off x="4924785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/>
            <p:cNvCxnSpPr/>
            <p:nvPr/>
          </p:nvCxnSpPr>
          <p:spPr>
            <a:xfrm>
              <a:off x="5062959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droit 224"/>
            <p:cNvCxnSpPr/>
            <p:nvPr/>
          </p:nvCxnSpPr>
          <p:spPr>
            <a:xfrm>
              <a:off x="5179231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cteur droit 225"/>
            <p:cNvCxnSpPr/>
            <p:nvPr/>
          </p:nvCxnSpPr>
          <p:spPr>
            <a:xfrm rot="5400000">
              <a:off x="512218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cteur droit 226"/>
            <p:cNvCxnSpPr/>
            <p:nvPr/>
          </p:nvCxnSpPr>
          <p:spPr>
            <a:xfrm>
              <a:off x="5204625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cteur droit 227"/>
            <p:cNvCxnSpPr/>
            <p:nvPr/>
          </p:nvCxnSpPr>
          <p:spPr>
            <a:xfrm>
              <a:off x="532089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cteur droit 228"/>
            <p:cNvCxnSpPr/>
            <p:nvPr/>
          </p:nvCxnSpPr>
          <p:spPr>
            <a:xfrm rot="5400000">
              <a:off x="526385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>
              <a:off x="5352012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/>
            <p:cNvCxnSpPr/>
            <p:nvPr/>
          </p:nvCxnSpPr>
          <p:spPr>
            <a:xfrm>
              <a:off x="5470665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/>
            <p:cNvCxnSpPr/>
            <p:nvPr/>
          </p:nvCxnSpPr>
          <p:spPr>
            <a:xfrm rot="5400000">
              <a:off x="5411235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>
              <a:off x="5493678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cteur droit 233"/>
            <p:cNvCxnSpPr/>
            <p:nvPr/>
          </p:nvCxnSpPr>
          <p:spPr>
            <a:xfrm>
              <a:off x="5609950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234"/>
            <p:cNvCxnSpPr/>
            <p:nvPr/>
          </p:nvCxnSpPr>
          <p:spPr>
            <a:xfrm rot="5400000">
              <a:off x="555290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cteur droit 235"/>
            <p:cNvCxnSpPr/>
            <p:nvPr/>
          </p:nvCxnSpPr>
          <p:spPr>
            <a:xfrm>
              <a:off x="5691517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cteur droit 236"/>
            <p:cNvCxnSpPr/>
            <p:nvPr/>
          </p:nvCxnSpPr>
          <p:spPr>
            <a:xfrm>
              <a:off x="580778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/>
            <p:cNvCxnSpPr/>
            <p:nvPr/>
          </p:nvCxnSpPr>
          <p:spPr>
            <a:xfrm rot="5400000">
              <a:off x="5750739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>
              <a:off x="5833183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/>
            <p:cNvCxnSpPr/>
            <p:nvPr/>
          </p:nvCxnSpPr>
          <p:spPr>
            <a:xfrm>
              <a:off x="5951836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/>
            <p:cNvCxnSpPr/>
            <p:nvPr/>
          </p:nvCxnSpPr>
          <p:spPr>
            <a:xfrm rot="5400000">
              <a:off x="5892408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/>
            <p:cNvCxnSpPr/>
            <p:nvPr/>
          </p:nvCxnSpPr>
          <p:spPr>
            <a:xfrm>
              <a:off x="5980570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cteur droit 242"/>
            <p:cNvCxnSpPr/>
            <p:nvPr/>
          </p:nvCxnSpPr>
          <p:spPr>
            <a:xfrm>
              <a:off x="6099223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243"/>
            <p:cNvCxnSpPr/>
            <p:nvPr/>
          </p:nvCxnSpPr>
          <p:spPr>
            <a:xfrm rot="5400000">
              <a:off x="603979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244"/>
            <p:cNvCxnSpPr/>
            <p:nvPr/>
          </p:nvCxnSpPr>
          <p:spPr>
            <a:xfrm>
              <a:off x="6122236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droit 245"/>
            <p:cNvCxnSpPr/>
            <p:nvPr/>
          </p:nvCxnSpPr>
          <p:spPr>
            <a:xfrm>
              <a:off x="6238508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cteur droit 246"/>
            <p:cNvCxnSpPr/>
            <p:nvPr/>
          </p:nvCxnSpPr>
          <p:spPr>
            <a:xfrm rot="5400000">
              <a:off x="6181461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Ellipse 247"/>
            <p:cNvSpPr/>
            <p:nvPr/>
          </p:nvSpPr>
          <p:spPr>
            <a:xfrm>
              <a:off x="5011241" y="978443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9" name="Ellipse 248"/>
            <p:cNvSpPr/>
            <p:nvPr/>
          </p:nvSpPr>
          <p:spPr>
            <a:xfrm>
              <a:off x="5642220" y="976984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0" name="Groupe 249"/>
          <p:cNvGrpSpPr/>
          <p:nvPr/>
        </p:nvGrpSpPr>
        <p:grpSpPr>
          <a:xfrm>
            <a:off x="457022" y="801607"/>
            <a:ext cx="1805844" cy="96228"/>
            <a:chOff x="4434840" y="906425"/>
            <a:chExt cx="1805844" cy="96228"/>
          </a:xfrm>
        </p:grpSpPr>
        <p:cxnSp>
          <p:nvCxnSpPr>
            <p:cNvPr id="251" name="Connecteur droit 250"/>
            <p:cNvCxnSpPr/>
            <p:nvPr/>
          </p:nvCxnSpPr>
          <p:spPr>
            <a:xfrm>
              <a:off x="4434842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/>
            <p:cNvCxnSpPr/>
            <p:nvPr/>
          </p:nvCxnSpPr>
          <p:spPr>
            <a:xfrm>
              <a:off x="4551112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/>
            <p:cNvCxnSpPr/>
            <p:nvPr/>
          </p:nvCxnSpPr>
          <p:spPr>
            <a:xfrm rot="5400000">
              <a:off x="4494063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/>
            <p:cNvCxnSpPr/>
            <p:nvPr/>
          </p:nvCxnSpPr>
          <p:spPr>
            <a:xfrm>
              <a:off x="4576507" y="91069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/>
            <p:cNvCxnSpPr/>
            <p:nvPr/>
          </p:nvCxnSpPr>
          <p:spPr>
            <a:xfrm>
              <a:off x="4692779" y="907177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/>
            <p:cNvCxnSpPr/>
            <p:nvPr/>
          </p:nvCxnSpPr>
          <p:spPr>
            <a:xfrm rot="5400000">
              <a:off x="4635732" y="939374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/>
            <p:cNvCxnSpPr/>
            <p:nvPr/>
          </p:nvCxnSpPr>
          <p:spPr>
            <a:xfrm>
              <a:off x="4723895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/>
            <p:cNvCxnSpPr/>
            <p:nvPr/>
          </p:nvCxnSpPr>
          <p:spPr>
            <a:xfrm>
              <a:off x="4840167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/>
            <p:cNvCxnSpPr/>
            <p:nvPr/>
          </p:nvCxnSpPr>
          <p:spPr>
            <a:xfrm rot="5400000">
              <a:off x="4783118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/>
            <p:cNvCxnSpPr/>
            <p:nvPr/>
          </p:nvCxnSpPr>
          <p:spPr>
            <a:xfrm>
              <a:off x="4865560" y="91123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>
              <a:off x="4981832" y="907716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/>
            <p:cNvCxnSpPr/>
            <p:nvPr/>
          </p:nvCxnSpPr>
          <p:spPr>
            <a:xfrm rot="5400000">
              <a:off x="4924785" y="93991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/>
            <p:cNvCxnSpPr/>
            <p:nvPr/>
          </p:nvCxnSpPr>
          <p:spPr>
            <a:xfrm>
              <a:off x="5062959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/>
            <p:cNvCxnSpPr/>
            <p:nvPr/>
          </p:nvCxnSpPr>
          <p:spPr>
            <a:xfrm>
              <a:off x="5179231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/>
            <p:cNvCxnSpPr/>
            <p:nvPr/>
          </p:nvCxnSpPr>
          <p:spPr>
            <a:xfrm rot="5400000">
              <a:off x="512218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265"/>
            <p:cNvCxnSpPr/>
            <p:nvPr/>
          </p:nvCxnSpPr>
          <p:spPr>
            <a:xfrm>
              <a:off x="5204625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266"/>
            <p:cNvCxnSpPr/>
            <p:nvPr/>
          </p:nvCxnSpPr>
          <p:spPr>
            <a:xfrm>
              <a:off x="532089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267"/>
            <p:cNvCxnSpPr/>
            <p:nvPr/>
          </p:nvCxnSpPr>
          <p:spPr>
            <a:xfrm rot="5400000">
              <a:off x="5263850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/>
            <p:cNvCxnSpPr/>
            <p:nvPr/>
          </p:nvCxnSpPr>
          <p:spPr>
            <a:xfrm>
              <a:off x="5352012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269"/>
            <p:cNvCxnSpPr/>
            <p:nvPr/>
          </p:nvCxnSpPr>
          <p:spPr>
            <a:xfrm>
              <a:off x="5470665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cteur droit 270"/>
            <p:cNvCxnSpPr/>
            <p:nvPr/>
          </p:nvCxnSpPr>
          <p:spPr>
            <a:xfrm rot="5400000">
              <a:off x="5411235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271"/>
            <p:cNvCxnSpPr/>
            <p:nvPr/>
          </p:nvCxnSpPr>
          <p:spPr>
            <a:xfrm>
              <a:off x="5493678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/>
            <p:cNvCxnSpPr/>
            <p:nvPr/>
          </p:nvCxnSpPr>
          <p:spPr>
            <a:xfrm>
              <a:off x="5609950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/>
            <p:cNvCxnSpPr/>
            <p:nvPr/>
          </p:nvCxnSpPr>
          <p:spPr>
            <a:xfrm rot="5400000">
              <a:off x="555290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/>
            <p:cNvCxnSpPr/>
            <p:nvPr/>
          </p:nvCxnSpPr>
          <p:spPr>
            <a:xfrm>
              <a:off x="5691517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/>
            <p:cNvCxnSpPr/>
            <p:nvPr/>
          </p:nvCxnSpPr>
          <p:spPr>
            <a:xfrm>
              <a:off x="5807787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/>
            <p:cNvCxnSpPr/>
            <p:nvPr/>
          </p:nvCxnSpPr>
          <p:spPr>
            <a:xfrm rot="5400000">
              <a:off x="5750739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/>
            <p:cNvCxnSpPr/>
            <p:nvPr/>
          </p:nvCxnSpPr>
          <p:spPr>
            <a:xfrm>
              <a:off x="5833183" y="909943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/>
            <p:cNvCxnSpPr/>
            <p:nvPr/>
          </p:nvCxnSpPr>
          <p:spPr>
            <a:xfrm>
              <a:off x="5951836" y="90642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/>
            <p:cNvCxnSpPr/>
            <p:nvPr/>
          </p:nvCxnSpPr>
          <p:spPr>
            <a:xfrm rot="5400000">
              <a:off x="5892408" y="93862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280"/>
            <p:cNvCxnSpPr/>
            <p:nvPr/>
          </p:nvCxnSpPr>
          <p:spPr>
            <a:xfrm>
              <a:off x="5980570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1"/>
            <p:cNvCxnSpPr/>
            <p:nvPr/>
          </p:nvCxnSpPr>
          <p:spPr>
            <a:xfrm>
              <a:off x="6099223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282"/>
            <p:cNvCxnSpPr/>
            <p:nvPr/>
          </p:nvCxnSpPr>
          <p:spPr>
            <a:xfrm rot="5400000">
              <a:off x="6039793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cteur droit 283"/>
            <p:cNvCxnSpPr/>
            <p:nvPr/>
          </p:nvCxnSpPr>
          <p:spPr>
            <a:xfrm>
              <a:off x="6122236" y="910481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/>
            <p:cNvCxnSpPr/>
            <p:nvPr/>
          </p:nvCxnSpPr>
          <p:spPr>
            <a:xfrm>
              <a:off x="6238508" y="906965"/>
              <a:ext cx="0" cy="91420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/>
            <p:cNvCxnSpPr/>
            <p:nvPr/>
          </p:nvCxnSpPr>
          <p:spPr>
            <a:xfrm rot="5400000">
              <a:off x="6181461" y="939163"/>
              <a:ext cx="0" cy="1184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/>
            <p:cNvSpPr/>
            <p:nvPr/>
          </p:nvSpPr>
          <p:spPr>
            <a:xfrm>
              <a:off x="5011241" y="978443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8" name="Ellipse 287"/>
            <p:cNvSpPr/>
            <p:nvPr/>
          </p:nvSpPr>
          <p:spPr>
            <a:xfrm>
              <a:off x="5642220" y="976984"/>
              <a:ext cx="21434" cy="21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0" name="ZoneTexte 189"/>
          <p:cNvSpPr txBox="1"/>
          <p:nvPr/>
        </p:nvSpPr>
        <p:spPr>
          <a:xfrm>
            <a:off x="370875" y="214538"/>
            <a:ext cx="19821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/>
              <a:t>PUBLIC TREASURE </a:t>
            </a:r>
            <a:r>
              <a:rPr lang="fr-FR" sz="800" dirty="0" smtClean="0"/>
              <a:t>/ TRÉSOR PUBLIC</a:t>
            </a:r>
            <a:endParaRPr lang="fr-FR" sz="800" dirty="0"/>
          </a:p>
        </p:txBody>
      </p:sp>
      <p:sp>
        <p:nvSpPr>
          <p:cNvPr id="291" name="ZoneTexte 290"/>
          <p:cNvSpPr txBox="1"/>
          <p:nvPr/>
        </p:nvSpPr>
        <p:spPr>
          <a:xfrm>
            <a:off x="3861201" y="251421"/>
            <a:ext cx="2829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PUBLIC TREASURE </a:t>
            </a:r>
            <a:r>
              <a:rPr lang="fr-FR" sz="1400" dirty="0" smtClean="0"/>
              <a:t>/ TRÉSOR PUBLIC</a:t>
            </a:r>
            <a:endParaRPr lang="fr-FR" sz="1400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100" y="238944"/>
            <a:ext cx="753532" cy="52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74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186</Words>
  <Application>Microsoft Office PowerPoint</Application>
  <PresentationFormat>Personnalisé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Eras Bold ITC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Frank Sele</dc:creator>
  <cp:lastModifiedBy>Frank Sele</cp:lastModifiedBy>
  <cp:revision>41</cp:revision>
  <dcterms:created xsi:type="dcterms:W3CDTF">2020-03-06T07:22:12Z</dcterms:created>
  <dcterms:modified xsi:type="dcterms:W3CDTF">2020-05-12T14:39:28Z</dcterms:modified>
</cp:coreProperties>
</file>